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5"/>
    <p:sldMasterId id="2147483699" r:id="rId6"/>
  </p:sldMasterIdLst>
  <p:notesMasterIdLst>
    <p:notesMasterId r:id="rId17"/>
  </p:notesMasterIdLst>
  <p:handoutMasterIdLst>
    <p:handoutMasterId r:id="rId18"/>
  </p:handoutMasterIdLst>
  <p:sldIdLst>
    <p:sldId id="324" r:id="rId7"/>
    <p:sldId id="312" r:id="rId8"/>
    <p:sldId id="313" r:id="rId9"/>
    <p:sldId id="315" r:id="rId10"/>
    <p:sldId id="320" r:id="rId11"/>
    <p:sldId id="317" r:id="rId12"/>
    <p:sldId id="329" r:id="rId13"/>
    <p:sldId id="330" r:id="rId14"/>
    <p:sldId id="327" r:id="rId15"/>
    <p:sldId id="319" r:id="rId16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302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34D641-08C5-4CE1-A2AB-3A75C461315B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245F40-B7C6-4DFB-939D-80200B58E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31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7/19/2024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57869" y="2928375"/>
            <a:ext cx="3366857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5168959" y="4045049"/>
            <a:ext cx="3458765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82742" y="1896631"/>
            <a:ext cx="3868376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5" y="1360900"/>
            <a:ext cx="479636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56538" y="1290869"/>
            <a:ext cx="373188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8243" y="1290987"/>
            <a:ext cx="501609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276734" y="1311318"/>
            <a:ext cx="373188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165" y="1311318"/>
            <a:ext cx="501609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3379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tx2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639F-D16B-40D0-AF78-3ED196D3B7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2"/>
            <a:ext cx="3962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2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595B4-5E22-4185-AA2D-F3424C637E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0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C9E8D-053C-441A-8A85-2F37610EEF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9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8501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8501"/>
            <a:ext cx="4038600" cy="4157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D5FB-2E52-4EAC-98F1-E6102BD0B7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3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ACEE-911B-465F-8517-F747B68E8C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6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F069D-BAC9-4244-86AE-AFA2EBBE1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11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A4DB-4D55-4D81-9B7A-DB39BD00DD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546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E305-344B-4153-AC0A-E4408B1880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5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948-1FE3-4897-8B5D-1D0CBE2C25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ABBA-B152-469F-B208-226D1455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10A8-B29A-B34A-A0B5-3DF26A2EB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93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6C7FA-34F9-4EE5-A9E7-38E5448F36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7/19/2024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309" y="5687777"/>
            <a:ext cx="754809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39892" y="1775339"/>
            <a:ext cx="3868376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54749" y="1281613"/>
            <a:ext cx="4796369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102588" y="6553331"/>
            <a:ext cx="96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81" r:id="rId4"/>
    <p:sldLayoutId id="2147483682" r:id="rId5"/>
    <p:sldLayoutId id="2147483688" r:id="rId6"/>
    <p:sldLayoutId id="2147483689" r:id="rId7"/>
    <p:sldLayoutId id="2147483683" r:id="rId8"/>
    <p:sldLayoutId id="2147483695" r:id="rId9"/>
    <p:sldLayoutId id="2147483696" r:id="rId10"/>
    <p:sldLayoutId id="2147483684" r:id="rId11"/>
    <p:sldLayoutId id="2147483697" r:id="rId12"/>
    <p:sldLayoutId id="2147483698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5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2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0198" y="6356352"/>
            <a:ext cx="15306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E5D15F64-74FF-43F4-A344-EE56EFCE6D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7/19/2024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2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ITRE Advisory Council Meeting, April 7,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7" y="6350789"/>
            <a:ext cx="902251" cy="36576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385754" y="40359"/>
            <a:ext cx="670005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457200" eaLnBrk="1" hangingPunct="1"/>
            <a:r>
              <a:rPr lang="en-US" sz="1800" dirty="0">
                <a:solidFill>
                  <a:prstClr val="white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Institute for Transportation Research and Education</a:t>
            </a:r>
          </a:p>
        </p:txBody>
      </p:sp>
    </p:spTree>
    <p:extLst>
      <p:ext uri="{BB962C8B-B14F-4D97-AF65-F5344CB8AC3E}">
        <p14:creationId xmlns:p14="http://schemas.microsoft.com/office/powerpoint/2010/main" val="50091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pos="5472">
          <p15:clr>
            <a:srgbClr val="F26B43"/>
          </p15:clr>
        </p15:guide>
        <p15:guide id="3" orient="horz" pos="3864">
          <p15:clr>
            <a:srgbClr val="F26B43"/>
          </p15:clr>
        </p15:guide>
        <p15:guide id="4" orient="horz" pos="552">
          <p15:clr>
            <a:srgbClr val="F26B43"/>
          </p15:clr>
        </p15:guide>
        <p15:guide id="5" pos="5664">
          <p15:clr>
            <a:srgbClr val="F26B43"/>
          </p15:clr>
        </p15:guide>
        <p15:guide id="6" pos="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scott@ncsu.ed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jfreedman@nc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business/Transit/Pages/Transit-Reports.asp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at.ncsu.edu/bellt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3"/>
          <a:stretch/>
        </p:blipFill>
        <p:spPr bwMode="auto">
          <a:xfrm>
            <a:off x="-3470" y="4318003"/>
            <a:ext cx="9147470" cy="19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stat.ncsu.edu/bellt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" t="-597" r="-71" b="56310"/>
          <a:stretch/>
        </p:blipFill>
        <p:spPr bwMode="auto">
          <a:xfrm>
            <a:off x="0" y="459657"/>
            <a:ext cx="9147470" cy="1906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470" y="522379"/>
            <a:ext cx="9144000" cy="5702060"/>
          </a:xfrm>
          <a:prstGeom prst="rect">
            <a:avLst/>
          </a:prstGeom>
          <a:solidFill>
            <a:schemeClr val="bg1">
              <a:lumMod val="95000"/>
              <a:alpha val="32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77587" y="2607036"/>
            <a:ext cx="5523809" cy="1470025"/>
          </a:xfrm>
        </p:spPr>
        <p:txBody>
          <a:bodyPr/>
          <a:lstStyle/>
          <a:p>
            <a:r>
              <a:rPr lang="en-US" dirty="0"/>
              <a:t>Urban </a:t>
            </a:r>
            <a:r>
              <a:rPr lang="en-US" dirty="0" smtClean="0"/>
              <a:t>FY24 </a:t>
            </a:r>
            <a:r>
              <a:rPr lang="en-US" dirty="0"/>
              <a:t>Operating Statistics Report Updates</a:t>
            </a:r>
            <a:br>
              <a:rPr lang="en-US" dirty="0"/>
            </a:br>
            <a:r>
              <a:rPr lang="en-US" dirty="0"/>
              <a:t>July </a:t>
            </a: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and 18</a:t>
            </a:r>
            <a:r>
              <a:rPr lang="en-US" baseline="30000" dirty="0" smtClean="0"/>
              <a:t>th</a:t>
            </a:r>
            <a:r>
              <a:rPr lang="en-US" dirty="0" smtClean="0"/>
              <a:t>,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https://cf1-codefear.netdna-ssl.com/wp-content/content/2013/07/q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32" y="1002806"/>
            <a:ext cx="392906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B55BA7-FB1C-43D9-9C67-F3A96885A47C}"/>
              </a:ext>
            </a:extLst>
          </p:cNvPr>
          <p:cNvGrpSpPr/>
          <p:nvPr/>
        </p:nvGrpSpPr>
        <p:grpSpPr>
          <a:xfrm>
            <a:off x="2610432" y="5123142"/>
            <a:ext cx="3923136" cy="1415772"/>
            <a:chOff x="1937733" y="5208268"/>
            <a:chExt cx="3923136" cy="1415772"/>
          </a:xfrm>
        </p:grpSpPr>
        <p:sp>
          <p:nvSpPr>
            <p:cNvPr id="6" name="TextBox 5"/>
            <p:cNvSpPr txBox="1"/>
            <p:nvPr/>
          </p:nvSpPr>
          <p:spPr>
            <a:xfrm>
              <a:off x="1937733" y="5208268"/>
              <a:ext cx="1824370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Contact </a:t>
              </a:r>
            </a:p>
            <a:p>
              <a:r>
                <a:rPr lang="en-US" dirty="0"/>
                <a:t>Jeremy Scott</a:t>
              </a:r>
            </a:p>
            <a:p>
              <a:r>
                <a:rPr lang="en-US" dirty="0">
                  <a:hlinkClick r:id="rId3"/>
                </a:rPr>
                <a:t>jscott@ncsu.edu</a:t>
              </a:r>
              <a:endParaRPr lang="en-US" dirty="0"/>
            </a:p>
            <a:p>
              <a:r>
                <a:rPr lang="en-US" dirty="0"/>
                <a:t>919.515.8624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C5B475-6D8D-4CAF-A584-AADA629F5F72}"/>
                </a:ext>
              </a:extLst>
            </p:cNvPr>
            <p:cNvSpPr txBox="1"/>
            <p:nvPr/>
          </p:nvSpPr>
          <p:spPr>
            <a:xfrm>
              <a:off x="3659815" y="5700710"/>
              <a:ext cx="22010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Jonah Freedman</a:t>
              </a:r>
            </a:p>
            <a:p>
              <a:r>
                <a:rPr lang="en-US" dirty="0">
                  <a:hlinkClick r:id="rId4"/>
                </a:rPr>
                <a:t>jfreedman@ncsu.edu</a:t>
              </a:r>
              <a:endParaRPr lang="en-US" dirty="0"/>
            </a:p>
            <a:p>
              <a:r>
                <a:rPr lang="en-US" dirty="0"/>
                <a:t>919.515.8622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8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59281"/>
            <a:ext cx="8229600" cy="7873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dirty="0"/>
              <a:t>Webinar Overview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413165"/>
            <a:ext cx="8229600" cy="47130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Deadlines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Changes to Report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 Overview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 Demo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Preview </a:t>
            </a:r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FY25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C605-4958-CF43-AA48-80339EFDB0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"/>
            <a:ext cx="8229600" cy="786384"/>
          </a:xfrm>
        </p:spPr>
        <p:txBody>
          <a:bodyPr/>
          <a:lstStyle/>
          <a:p>
            <a:r>
              <a:rPr lang="en-US" sz="4400" dirty="0" err="1"/>
              <a:t>OpStats</a:t>
            </a:r>
            <a:r>
              <a:rPr lang="en-US" sz="4400" dirty="0"/>
              <a:t> Report Deadlines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794"/>
            <a:ext cx="8229600" cy="4563371"/>
          </a:xfrm>
        </p:spPr>
        <p:txBody>
          <a:bodyPr/>
          <a:lstStyle/>
          <a:p>
            <a:pPr marL="0" indent="0">
              <a:buNone/>
            </a:pPr>
            <a:r>
              <a:rPr lang="en-US" sz="3200" b="1" i="1" dirty="0"/>
              <a:t>Report Deadlines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reports are due to PTD no later than: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Quarter: October 31</a:t>
            </a: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Quarter: January 31</a:t>
            </a: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Quarter: April 30</a:t>
            </a:r>
          </a:p>
          <a:p>
            <a:pPr lvl="1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Quarter/Annual Report: August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Please submit a draft report if fiscal year has not been closed out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"/>
            <a:ext cx="8229600" cy="7863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dirty="0"/>
              <a:t>Changes to </a:t>
            </a:r>
            <a:r>
              <a:rPr lang="en-US" sz="4400" dirty="0" smtClean="0"/>
              <a:t>FY24 </a:t>
            </a:r>
            <a:r>
              <a:rPr lang="en-US" sz="4400" dirty="0"/>
              <a:t>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105"/>
            <a:ext cx="8229600" cy="4696691"/>
          </a:xfrm>
        </p:spPr>
        <p:txBody>
          <a:bodyPr/>
          <a:lstStyle/>
          <a:p>
            <a:r>
              <a:rPr lang="en-US" sz="3200" i="1" dirty="0" smtClean="0"/>
              <a:t>No changes from FY23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5" y="1724030"/>
            <a:ext cx="5672003" cy="2392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557784"/>
            <a:ext cx="8534400" cy="7863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dirty="0"/>
              <a:t>Overview: System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714" y="2753444"/>
            <a:ext cx="2665563" cy="9575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Only Enter data into colored cells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72714" y="4495920"/>
            <a:ext cx="2665563" cy="9575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Color code for FY </a:t>
            </a:r>
            <a:r>
              <a:rPr lang="en-US" dirty="0" smtClean="0">
                <a:solidFill>
                  <a:schemeClr val="tx1"/>
                </a:solidFill>
              </a:rPr>
              <a:t>24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5" idx="1"/>
          </p:cNvCxnSpPr>
          <p:nvPr/>
        </p:nvCxnSpPr>
        <p:spPr>
          <a:xfrm flipH="1" flipV="1">
            <a:off x="5133975" y="2953947"/>
            <a:ext cx="838739" cy="278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2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079" y="4207891"/>
            <a:ext cx="6706154" cy="24969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0" y="1986855"/>
            <a:ext cx="5662340" cy="16462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"/>
            <a:ext cx="8229600" cy="7863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dirty="0"/>
              <a:t>Overview: Operating Modes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2246" y="2327103"/>
            <a:ext cx="2665563" cy="9575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 sure to check the "check box” for your operating modes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3952305" y="2476500"/>
            <a:ext cx="2119942" cy="333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3952305" y="2643237"/>
            <a:ext cx="2119942" cy="1667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77075" y="3651976"/>
            <a:ext cx="2725" cy="522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" y="2200940"/>
            <a:ext cx="9109558" cy="33917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"/>
            <a:ext cx="8229600" cy="7863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Service Data: Weekday, Saturday &amp; Sunday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8" r="2741"/>
          <a:stretch/>
        </p:blipFill>
        <p:spPr>
          <a:xfrm>
            <a:off x="12717" y="2002957"/>
            <a:ext cx="9131283" cy="33983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"/>
            <a:ext cx="8229600" cy="7863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Financial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78" r="4341"/>
          <a:stretch/>
        </p:blipFill>
        <p:spPr>
          <a:xfrm>
            <a:off x="2523795" y="2795501"/>
            <a:ext cx="4096410" cy="40412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7784"/>
            <a:ext cx="8229600" cy="7863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dirty="0" smtClean="0"/>
              <a:t>FY25 </a:t>
            </a:r>
            <a:r>
              <a:rPr lang="en-US" sz="4400" dirty="0" err="1"/>
              <a:t>OpStats</a:t>
            </a:r>
            <a:r>
              <a:rPr lang="en-US" sz="4400" dirty="0"/>
              <a:t>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2794"/>
            <a:ext cx="8229600" cy="4563372"/>
          </a:xfrm>
        </p:spPr>
        <p:txBody>
          <a:bodyPr/>
          <a:lstStyle/>
          <a:p>
            <a:r>
              <a:rPr lang="en-US" dirty="0" smtClean="0"/>
              <a:t>FY25, purple color</a:t>
            </a:r>
            <a:endParaRPr lang="en-US" dirty="0"/>
          </a:p>
          <a:p>
            <a:r>
              <a:rPr lang="en-US" dirty="0"/>
              <a:t>Report will be available on PTD website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https://connect.ncdot.gov/business/Transit/Pages/Transit-Reports.aspx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2C605-4958-CF43-AA48-80339EFDB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CStateU-horizontal-left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B0BA4D890B54791BACA23C39560D3" ma:contentTypeVersion="311" ma:contentTypeDescription="Create a new document." ma:contentTypeScope="" ma:versionID="9d94cc9e0c47073fb5fc2b7f96a3ffc9">
  <xsd:schema xmlns:xsd="http://www.w3.org/2001/XMLSchema" xmlns:xs="http://www.w3.org/2001/XMLSchema" xmlns:p="http://schemas.microsoft.com/office/2006/metadata/properties" xmlns:ns1="http://schemas.microsoft.com/sharepoint/v3" xmlns:ns2="49d42ce9-ca8e-4bc7-9fec-f7192c4cc371" xmlns:ns3="ae65f439-9053-400b-a479-5c78f91a9559" xmlns:ns4="16f00c2e-ac5c-418b-9f13-a0771dbd417d" xmlns:ns5="http://schemas.microsoft.com/sharepoint/v4" xmlns:ns6="a5b864cb-7915-4493-b702-ad0b49b4414f" targetNamespace="http://schemas.microsoft.com/office/2006/metadata/properties" ma:root="true" ma:fieldsID="50e6efa4bfa6cf502b78e473d34f129c" ns1:_="" ns2:_="" ns3:_="" ns4:_="" ns5:_="" ns6:_="">
    <xsd:import namespace="http://schemas.microsoft.com/sharepoint/v3"/>
    <xsd:import namespace="49d42ce9-ca8e-4bc7-9fec-f7192c4cc371"/>
    <xsd:import namespace="ae65f439-9053-400b-a479-5c78f91a9559"/>
    <xsd:import namespace="16f00c2e-ac5c-418b-9f13-a0771dbd417d"/>
    <xsd:import namespace="http://schemas.microsoft.com/sharepoint/v4"/>
    <xsd:import namespace="a5b864cb-7915-4493-b702-ad0b49b4414f"/>
    <xsd:element name="properties">
      <xsd:complexType>
        <xsd:sequence>
          <xsd:element name="documentManagement">
            <xsd:complexType>
              <xsd:all>
                <xsd:element ref="ns3:Application_x0020_Types" minOccurs="0"/>
                <xsd:element ref="ns2:Status" minOccurs="0"/>
                <xsd:element ref="ns2:Grant_x0020_Type" minOccurs="0"/>
                <xsd:element ref="ns2:Order0" minOccurs="0"/>
                <xsd:element ref="ns2:Section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5:IconOverlay" minOccurs="0"/>
                <xsd:element ref="ns2:Meeting_x0020_Dates" minOccurs="0"/>
                <xsd:element ref="ns1:PublishingStartDate" minOccurs="0"/>
                <xsd:element ref="ns1:PublishingExpirationDate" minOccurs="0"/>
                <xsd:element ref="ns6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2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42ce9-ca8e-4bc7-9fec-f7192c4cc371" elementFormDefault="qualified">
    <xsd:import namespace="http://schemas.microsoft.com/office/2006/documentManagement/types"/>
    <xsd:import namespace="http://schemas.microsoft.com/office/infopath/2007/PartnerControls"/>
    <xsd:element name="Status" ma:index="10" nillable="true" ma:displayName="Grant Status" ma:format="Dropdown" ma:internalName="Status">
      <xsd:simpleType>
        <xsd:union memberTypes="dms:Text">
          <xsd:simpleType>
            <xsd:restriction base="dms:Choice">
              <xsd:enumeration value="Current Open Applications"/>
              <xsd:enumeration value="Previous Closed Applications"/>
            </xsd:restriction>
          </xsd:simpleType>
        </xsd:union>
      </xsd:simpleType>
    </xsd:element>
    <xsd:element name="Grant_x0020_Type" ma:index="11" nillable="true" ma:displayName="Grant Type" ma:format="Dropdown" ma:internalName="Grant_x0020_Type">
      <xsd:simpleType>
        <xsd:union memberTypes="dms:Text">
          <xsd:simpleType>
            <xsd:restriction base="dms:Choice">
              <xsd:enumeration value="Apprenticeships and Internships"/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IGER"/>
              <xsd:enumeration value="TTAP"/>
              <xsd:enumeration value="UATP"/>
              <xsd:enumeration value="Build 2018"/>
              <xsd:enumeration value="IMD Microtransit Feasibility Grant"/>
            </xsd:restriction>
          </xsd:simpleType>
        </xsd:union>
      </xsd:simpleType>
    </xsd:element>
    <xsd:element name="Order0" ma:index="12" nillable="true" ma:displayName="Order" ma:internalName="Order0">
      <xsd:simpleType>
        <xsd:restriction base="dms:Text">
          <xsd:maxLength value="255"/>
        </xsd:restriction>
      </xsd:simpleType>
    </xsd:element>
    <xsd:element name="Section" ma:index="13" nillable="true" ma:displayName="Section" ma:format="Dropdown" ma:internalName="Section">
      <xsd:simpleType>
        <xsd:union memberTypes="dms:Text">
          <xsd:simpleType>
            <xsd:restriction base="dms:Choice">
              <xsd:enumeration value="Archive"/>
              <xsd:enumeration value="Compliance"/>
              <xsd:enumeration value="Documents"/>
              <xsd:enumeration value="Forms"/>
              <xsd:enumeration value="Grants"/>
              <xsd:enumeration value="Maintenance"/>
              <xsd:enumeration value="Partner Connect Help"/>
              <xsd:enumeration value="Reports"/>
              <xsd:enumeration value="Training"/>
              <xsd:enumeration value="Transit Providers"/>
              <xsd:enumeration value="Grants Reporting Forms"/>
              <xsd:enumeration value="Level 1 Reporting: Receiving less than $25,000"/>
              <xsd:enumeration value="Level 2 Reporting: Receiving at least $25,000 but less than $500,000"/>
              <xsd:enumeration value="Level 3 Reporting: Receiving $500,000 or more"/>
              <xsd:enumeration value="CCP Templates"/>
              <xsd:enumeration value="Project Locations by Fiscal Year"/>
              <xsd:enumeration value="CCP Master Schedule"/>
              <xsd:enumeration value="Completed CCP’s"/>
              <xsd:enumeration value="Grantee Links &amp; Resources"/>
              <xsd:enumeration value="Survey Results"/>
            </xsd:restriction>
          </xsd:simpleType>
        </xsd:union>
      </xsd:simpleType>
    </xsd:element>
    <xsd:element name="Meeting_x0020_Dates" ma:index="19" nillable="true" ma:displayName="Meeting Dates" ma:internalName="Meeting_x0020_Da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5f439-9053-400b-a479-5c78f91a9559" elementFormDefault="qualified">
    <xsd:import namespace="http://schemas.microsoft.com/office/2006/documentManagement/types"/>
    <xsd:import namespace="http://schemas.microsoft.com/office/infopath/2007/PartnerControls"/>
    <xsd:element name="Application_x0020_Types" ma:index="9" nillable="true" ma:displayName="Application Types" ma:format="Dropdown" ma:hidden="true" ma:internalName="Application_x0020_Types" ma:readOnly="false">
      <xsd:simpleType>
        <xsd:union memberTypes="dms:Text">
          <xsd:simpleType>
            <xsd:restriction base="dms:Choice">
              <xsd:enumeration value="ADTAP"/>
              <xsd:enumeration value="CTP"/>
              <xsd:enumeration value="Intercity"/>
              <xsd:enumeration value="NFPA"/>
              <xsd:enumeration value="PWPA"/>
              <xsd:enumeration value="Reference"/>
              <xsd:enumeration value="ROAP"/>
              <xsd:enumeration value="SMAP"/>
              <xsd:enumeration value="TDMP"/>
              <xsd:enumeration value="TTAP"/>
              <xsd:enumeration value="UATP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864cb-7915-4493-b702-ad0b49b4414f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 ma:index="2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INSIDE-161-14</_dlc_DocId>
    <_dlc_DocIdUrl xmlns="16f00c2e-ac5c-418b-9f13-a0771dbd417d">
      <Url>https://connect.ncdot.gov/Business/_layouts/15/DocIdRedir.aspx?ID=INSIDE-161-14</Url>
      <Description>INSIDE-161-14</Description>
    </_dlc_DocIdUrl>
    <Status xmlns="49d42ce9-ca8e-4bc7-9fec-f7192c4cc371" xsi:nil="true"/>
    <IconOverlay xmlns="http://schemas.microsoft.com/sharepoint/v4" xsi:nil="true"/>
    <Application_x0020_Types xmlns="ae65f439-9053-400b-a479-5c78f91a9559" xsi:nil="true"/>
    <Order0 xmlns="49d42ce9-ca8e-4bc7-9fec-f7192c4cc371" xsi:nil="true"/>
    <Meeting_x0020_Dates xmlns="49d42ce9-ca8e-4bc7-9fec-f7192c4cc371" xsi:nil="true"/>
    <URL xmlns="http://schemas.microsoft.com/sharepoint/v3">
      <Url xsi:nil="true"/>
      <Description xsi:nil="true"/>
    </URL>
    <Grant_x0020_Type xmlns="49d42ce9-ca8e-4bc7-9fec-f7192c4cc371" xsi:nil="true"/>
    <Section xmlns="49d42ce9-ca8e-4bc7-9fec-f7192c4cc371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005981E9-676D-4A6E-B17C-1EC904735A52}"/>
</file>

<file path=customXml/itemProps2.xml><?xml version="1.0" encoding="utf-8"?>
<ds:datastoreItem xmlns:ds="http://schemas.openxmlformats.org/officeDocument/2006/customXml" ds:itemID="{1B8A4428-1ABD-4418-8F1F-6E481E7C4A24}">
  <ds:schemaRefs>
    <ds:schemaRef ds:uri="http://purl.org/dc/dcmitype/"/>
    <ds:schemaRef ds:uri="http://www.w3.org/XML/1998/namespace"/>
    <ds:schemaRef ds:uri="http://schemas.microsoft.com/office/2006/metadata/properties"/>
    <ds:schemaRef ds:uri="BB67B8F7-63B1-4DD1-BD7F-43855AE83E4D"/>
    <ds:schemaRef ds:uri="http://schemas.microsoft.com/office/infopath/2007/PartnerControls"/>
    <ds:schemaRef ds:uri="http://purl.org/dc/elements/1.1/"/>
    <ds:schemaRef ds:uri="http://purl.org/dc/terms/"/>
    <ds:schemaRef ds:uri="725b9b1f-91c5-4804-815f-3b5f0ffb0426"/>
    <ds:schemaRef ds:uri="http://schemas.openxmlformats.org/package/2006/metadata/core-properties"/>
    <ds:schemaRef ds:uri="http://schemas.microsoft.com/office/2006/documentManagement/types"/>
    <ds:schemaRef ds:uri="084f7c45-40c1-4552-b9db-b0297b44ff26"/>
    <ds:schemaRef ds:uri="bb67b8f7-63b1-4dd1-bd7f-43855ae83e4d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EEE3AEF-D9DF-4C27-B6DC-98366F12954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8613E3C-EEF2-42A8-B978-ED51CC73F863}"/>
</file>

<file path=customXml/itemProps5.xml><?xml version="1.0" encoding="utf-8"?>
<ds:datastoreItem xmlns:ds="http://schemas.openxmlformats.org/officeDocument/2006/customXml" ds:itemID="{1C55C0B8-692F-4051-8CCC-3B8D50108A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20591</TotalTime>
  <Words>156</Words>
  <Application>Microsoft Office PowerPoint</Application>
  <PresentationFormat>Letter Paper (8.5x11 in)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Arial Narrow</vt:lpstr>
      <vt:lpstr>Calibri</vt:lpstr>
      <vt:lpstr>Times New Roman</vt:lpstr>
      <vt:lpstr>2_Office Theme</vt:lpstr>
      <vt:lpstr>NCStateU-horizontal-left-logo</vt:lpstr>
      <vt:lpstr>Urban FY24 Operating Statistics Report Updates July 16th and 18th, 2024</vt:lpstr>
      <vt:lpstr>Webinar Overview</vt:lpstr>
      <vt:lpstr>OpStats Report Deadlines</vt:lpstr>
      <vt:lpstr>Changes to FY24 Report</vt:lpstr>
      <vt:lpstr>Overview: System Information</vt:lpstr>
      <vt:lpstr>Overview: Operating Modes</vt:lpstr>
      <vt:lpstr>Service Data: Weekday, Saturday &amp; Sunday</vt:lpstr>
      <vt:lpstr>Financial Data</vt:lpstr>
      <vt:lpstr>FY25 OpStats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Transportation PowerPoint Template 16x9</dc:title>
  <dc:subject>OpStats Reports</dc:subject>
  <dc:creator>Taryn Dietrich</dc:creator>
  <cp:lastModifiedBy>Jeremy Scott</cp:lastModifiedBy>
  <cp:revision>134</cp:revision>
  <cp:lastPrinted>2016-10-20T11:29:43Z</cp:lastPrinted>
  <dcterms:created xsi:type="dcterms:W3CDTF">2015-06-24T15:01:50Z</dcterms:created>
  <dcterms:modified xsi:type="dcterms:W3CDTF">2024-07-19T16:37:49Z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_dlc_DocIdItemGuid">
    <vt:lpwstr>c49abcc0-cda4-4ed2-8a3b-95267aa13e27</vt:lpwstr>
  </property>
  <property fmtid="{D5CDD505-2E9C-101B-9397-08002B2CF9AE}" pid="4" name="Data Security Classification">
    <vt:lpwstr>48;#Unrestricted|636b637e-5f92-4725-a3a5-7ffa269098d1</vt:lpwstr>
  </property>
  <property fmtid="{D5CDD505-2E9C-101B-9397-08002B2CF9AE}" pid="5" name="ContentTypeId">
    <vt:lpwstr>0x0101006CBB0BA4D890B54791BACA23C39560D3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Order">
    <vt:r8>182900</vt:r8>
  </property>
  <property fmtid="{D5CDD505-2E9C-101B-9397-08002B2CF9AE}" pid="8" name="Description0">
    <vt:lpwstr>FY24 Urban OpStats Training</vt:lpwstr>
  </property>
  <property fmtid="{D5CDD505-2E9C-101B-9397-08002B2CF9AE}" pid="9" name="Document Type">
    <vt:lpwstr>Reports and Forms</vt:lpwstr>
  </property>
</Properties>
</file>